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12" r:id="rId2"/>
    <p:sldId id="313" r:id="rId3"/>
    <p:sldId id="262" r:id="rId4"/>
    <p:sldId id="367" r:id="rId5"/>
    <p:sldId id="368" r:id="rId6"/>
    <p:sldId id="369" r:id="rId7"/>
    <p:sldId id="370" r:id="rId8"/>
    <p:sldId id="371" r:id="rId9"/>
    <p:sldId id="360" r:id="rId10"/>
    <p:sldId id="372" r:id="rId11"/>
    <p:sldId id="362" r:id="rId12"/>
    <p:sldId id="363" r:id="rId13"/>
    <p:sldId id="373" r:id="rId14"/>
    <p:sldId id="374" r:id="rId15"/>
    <p:sldId id="375" r:id="rId16"/>
    <p:sldId id="376" r:id="rId17"/>
    <p:sldId id="377" r:id="rId18"/>
    <p:sldId id="378" r:id="rId19"/>
    <p:sldId id="366" r:id="rId20"/>
    <p:sldId id="381" r:id="rId21"/>
    <p:sldId id="315"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0" d="100"/>
          <a:sy n="100" d="100"/>
        </p:scale>
        <p:origin x="10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4031745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2177908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1865401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1520302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784047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1711707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31098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93458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4112756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663796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1640833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2068177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3875332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2624387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5" name="组合 4">
            <a:extLst>
              <a:ext uri="{FF2B5EF4-FFF2-40B4-BE49-F238E27FC236}">
                <a16:creationId xmlns:a16="http://schemas.microsoft.com/office/drawing/2014/main" id="{BE4EF61F-5B1F-4982-A752-88EB7B6CC525}"/>
              </a:ext>
            </a:extLst>
          </p:cNvPr>
          <p:cNvGrpSpPr/>
          <p:nvPr userDrawn="1"/>
        </p:nvGrpSpPr>
        <p:grpSpPr>
          <a:xfrm>
            <a:off x="0" y="189342"/>
            <a:ext cx="856190" cy="768163"/>
            <a:chOff x="0" y="189342"/>
            <a:chExt cx="856190" cy="768163"/>
          </a:xfrm>
        </p:grpSpPr>
        <p:sp>
          <p:nvSpPr>
            <p:cNvPr id="6" name="圆角矩形 2">
              <a:extLst>
                <a:ext uri="{FF2B5EF4-FFF2-40B4-BE49-F238E27FC236}">
                  <a16:creationId xmlns:a16="http://schemas.microsoft.com/office/drawing/2014/main" id="{615E40AF-89FD-4F86-A4F5-B5D1D048B675}"/>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7" name="图片 6">
              <a:extLst>
                <a:ext uri="{FF2B5EF4-FFF2-40B4-BE49-F238E27FC236}">
                  <a16:creationId xmlns:a16="http://schemas.microsoft.com/office/drawing/2014/main" id="{644CE313-7054-4682-80E3-B7314AE71A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1</a:t>
            </a:r>
            <a:r>
              <a:rPr lang="zh-CN" altLang="en-US" sz="4800" b="1">
                <a:solidFill>
                  <a:srgbClr val="044491"/>
                </a:solidFill>
                <a:latin typeface="方正尚酷简体" panose="03000509000000000000" pitchFamily="65" charset="-122"/>
                <a:ea typeface="方正尚酷简体" panose="03000509000000000000" pitchFamily="65" charset="-122"/>
              </a:rPr>
              <a:t>　二手车认知</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429075"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1.2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二手车法律法规解析</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206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507555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）扩大了机动车所有人在暂住地办理机动车登记的范围，由原来只能办理九座以下小型客车、摩托车注册登记扩大到所有机动车，方便了群众在暂住地办理机动车登记。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）个人登记的住所地址由原来登记身份证明记载的住所地址，改为由机动车所有人申报住所地址，使车辆管理所及时掌握机动车所有人的实际住所地址。</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）规定了注销、撤销或者破产的单位办理车辆转移、变更、注销登记的身份证明，解决了这些单位无法处理车辆的问题。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）改革变更登记的审批方式。变更发动机的由事前申请改为事后审批。变更机动车车身颜色、更换车身或者车架的，取消变更前确认车辆的规定，只需在事后把关，既可保证车辆的唯一性，又方便群众办理登记。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）取消办理临时通行牌证交验机动车的规定，解决机动车到车管所接受交验的过程中无牌证行驶的问题。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13979141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54417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1.2.2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汽车贸易政策</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的解读</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49050"/>
            <a:ext cx="9724080" cy="4119910"/>
          </a:xfrm>
          <a:prstGeom prst="rect">
            <a:avLst/>
          </a:prstGeom>
          <a:noFill/>
        </p:spPr>
        <p:txBody>
          <a:bodyPr wrap="square">
            <a:spAutoFit/>
          </a:bodyPr>
          <a:lstStyle/>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汽车贸易政策</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第四章对“二手车的流通”作出如下规定。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）国家鼓励二手车流通。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）积极创造条件，简化二手车交易、转移登记手续，提高车辆合法性与安全性的查询效率，降低交易成本，统一规范交易发票；强化二手车质量管理，推动二手车经销商提供优质售后服务。</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）实施二手车自愿评估制度。</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）积极规范二手车鉴定评估行为。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）二手车经营、拍卖企业在销售、拍卖二手车时，应当向买方提供真实情况，不得有隐瞒和欺诈行为。</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3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）二手车经营企业销售二手车时，应当向买方提供质量保证及售后服务承诺。</a:t>
            </a:r>
          </a:p>
        </p:txBody>
      </p:sp>
    </p:spTree>
    <p:extLst>
      <p:ext uri="{BB962C8B-B14F-4D97-AF65-F5344CB8AC3E}">
        <p14:creationId xmlns:p14="http://schemas.microsoft.com/office/powerpoint/2010/main" val="24512709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52958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1.2.3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二手车流通管理办法</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的解读</a:t>
            </a:r>
            <a:endParaRPr lang="zh-CN" altLang="en-US" sz="2000">
              <a:solidFill>
                <a:schemeClr val="bg1"/>
              </a:solidFill>
            </a:endParaRPr>
          </a:p>
        </p:txBody>
      </p:sp>
      <p:grpSp>
        <p:nvGrpSpPr>
          <p:cNvPr id="6" name="组合 5">
            <a:extLst>
              <a:ext uri="{FF2B5EF4-FFF2-40B4-BE49-F238E27FC236}">
                <a16:creationId xmlns:a16="http://schemas.microsoft.com/office/drawing/2014/main" id="{69A156AA-28B4-4EB9-A77F-27B282BD13CD}"/>
              </a:ext>
            </a:extLst>
          </p:cNvPr>
          <p:cNvGrpSpPr/>
          <p:nvPr/>
        </p:nvGrpSpPr>
        <p:grpSpPr>
          <a:xfrm>
            <a:off x="1064400" y="1862508"/>
            <a:ext cx="7041959" cy="401827"/>
            <a:chOff x="1086366" y="2108013"/>
            <a:chExt cx="7041959" cy="401827"/>
          </a:xfrm>
          <a:noFill/>
        </p:grpSpPr>
        <p:cxnSp>
          <p:nvCxnSpPr>
            <p:cNvPr id="7" name="直接连接符 6">
              <a:extLst>
                <a:ext uri="{FF2B5EF4-FFF2-40B4-BE49-F238E27FC236}">
                  <a16:creationId xmlns:a16="http://schemas.microsoft.com/office/drawing/2014/main" id="{41F1904D-2F20-48E1-9E7A-01233497F2BA}"/>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2330EC71-0878-4C7B-B071-3E0A7A06EB28}"/>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多渠道经营</a:t>
              </a:r>
            </a:p>
          </p:txBody>
        </p:sp>
      </p:grpSp>
      <p:sp>
        <p:nvSpPr>
          <p:cNvPr id="9" name="文本框 8">
            <a:extLst>
              <a:ext uri="{FF2B5EF4-FFF2-40B4-BE49-F238E27FC236}">
                <a16:creationId xmlns:a16="http://schemas.microsoft.com/office/drawing/2014/main" id="{D690A5C0-2A95-4AB7-A9A8-6DDC20D85BED}"/>
              </a:ext>
            </a:extLst>
          </p:cNvPr>
          <p:cNvSpPr txBox="1"/>
          <p:nvPr/>
        </p:nvSpPr>
        <p:spPr>
          <a:xfrm>
            <a:off x="1248720" y="2428774"/>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明确规定，国家鼓励二手车流通，支持有条件的汽车品牌经销商等经营主体经营二手车，以及在异地设立分支机构开展连锁经营。打破垄断、实行多渠道经营是</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的出发点之一。</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规定，二手车交易市场是指依法设立、为买卖双方提供二手车集中交易和相关服务的场所。</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改变了一个城市只能存在一家旧车交易市场且所有交易必须在场内进行的规定，打破了垄断。二手车交易市场只是从事二手汽车经营活动的流通企业，是将二手汽车信息和资源聚集，方便买卖双方进行二手车交换和产权交易的场所。</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3776152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5767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设立条件和程序</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079733"/>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更多的流通渠道，势必会带来更为活跃的二手车市场。但开放的市场不是无限制的市场，尽管流通方式可能增多，但要确定严格的准入制度和管理标准。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规定二手车交易市场经营者、二手车经销企业和经纪机构应当具备企业法人条件，并依法到工商行政管理部门办理登记。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对外商投资设立二手车交易市场、经销企业、经纪机构、鉴定评估机构，对设立二手车拍卖企业的程序等做了相应的规定。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第三十一条规定，设立二手车交易市场、二手车经销企业开设店铺，应当符合所在地城市发展及城市商业发展的有关规定。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45951035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5767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行为规范</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079733"/>
            <a:ext cx="9724080"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规定，二手车卖方应当拥有车辆的所有权或者处置权。二手车交易市场经营者和二手车经营主体应当确认卖方的身份证明，车辆的号牌、</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机动车登记证书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，有效的机动车安全技术检验合格标志、车辆保险单、缴纳税费凭证等。国家机关、国有企事业单位在出售、委托拍卖车辆时，应持有本单位或者上级单位出具的资产处理证明。</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卖方应当向买方提供车辆的使用、修理、事故、检验以及是否办理抵押登记、交纳税费、报废期等真实情况和信息。买方购买的车辆如因卖方隐瞒和欺诈等不能办理转移登记，卖方应当无条件接受退车，并退还购车款等费用。</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44721998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12" name="文本框 11">
            <a:extLst>
              <a:ext uri="{FF2B5EF4-FFF2-40B4-BE49-F238E27FC236}">
                <a16:creationId xmlns:a16="http://schemas.microsoft.com/office/drawing/2014/main" id="{95D3A31F-3378-4B31-8BA4-B6B1B80CFFEC}"/>
              </a:ext>
            </a:extLst>
          </p:cNvPr>
          <p:cNvSpPr txBox="1"/>
          <p:nvPr/>
        </p:nvSpPr>
        <p:spPr>
          <a:xfrm>
            <a:off x="1248720" y="1412983"/>
            <a:ext cx="9724080" cy="466005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二手车经销企业销售二手车时应当向买方提供质量保证及售后服务承诺，并在经营场所予以明示。进行二手车交易应当签订合同。合同示范文本由国务院工商行政管理部门制定。</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二手车所有人委托他人办理车辆出售的，应当与受托人签订委托书，避免赃车进入流通渠道。</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）委托二手车经纪机构购买二手车时，双方应当按以下要求进行：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①委托人向二手车经纪机构提供合法身份证明；</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②二手车经纪机构依据委托人要求选择车辆，并及时向其通报市场信息；</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③二手车经纪机构接受委托购买时，双方签订合同；</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④二手车经纪机构根据委托人要求代为办理车辆鉴定评估，鉴定评估所发生的费用由委托人承担。</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27960986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F6C39F06-3974-4227-AF36-00E9D14D1878}"/>
              </a:ext>
            </a:extLst>
          </p:cNvPr>
          <p:cNvSpPr txBox="1"/>
          <p:nvPr/>
        </p:nvSpPr>
        <p:spPr>
          <a:xfrm>
            <a:off x="1248720" y="1412983"/>
            <a:ext cx="9724080" cy="4398448"/>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）二手车交易完成后，卖方应当及时向买方交付车辆、号牌及车辆法定证明、凭证。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车辆法定证明、凭证主要包括：</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机动车登记证书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机动车行驶证</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③有效的机动车安全技术检验合格标志；</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④车辆购置税完税证明；</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⑤养路费缴付凭证；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⑥车船使用税缴付凭证；</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⑦车辆保险单。</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5" name="文本框 4">
            <a:extLst>
              <a:ext uri="{FF2B5EF4-FFF2-40B4-BE49-F238E27FC236}">
                <a16:creationId xmlns:a16="http://schemas.microsoft.com/office/drawing/2014/main" id="{332E3FEE-C77F-4087-BEA9-6FD9F5C6F2B9}"/>
              </a:ext>
            </a:extLst>
          </p:cNvPr>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Tree>
    <p:extLst>
      <p:ext uri="{BB962C8B-B14F-4D97-AF65-F5344CB8AC3E}">
        <p14:creationId xmlns:p14="http://schemas.microsoft.com/office/powerpoint/2010/main" val="2533060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F6C39F06-3974-4227-AF36-00E9D14D1878}"/>
              </a:ext>
            </a:extLst>
          </p:cNvPr>
          <p:cNvSpPr txBox="1"/>
          <p:nvPr/>
        </p:nvSpPr>
        <p:spPr>
          <a:xfrm>
            <a:off x="1248720" y="1089133"/>
            <a:ext cx="9724080" cy="4890891"/>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）下列车辆禁止经销、买卖、拍卖和经纪：</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①已报废或者达到国家强制报废标准的车辆；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②在抵押期间或者未经海关批准交易的海关监管车辆；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③在人民法院、人民检察院、行政执法部门依法查封、扣押期间的车辆；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④通过盗窃、抢劫、诈骗等违法犯罪手段获得的车辆；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⑤发动机号码、车辆识别代号或者车架号码与登记号码不相符，或者有凿改迹象的车辆；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⑥走私、非法拼（组）装的车辆；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⑦不具有第（</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）条所列证明、凭证的车辆；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⑧在本行政辖区以外的公安机关交通管理部门注册登记的车辆；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⑨国家法律、行政法规禁止经营的车辆。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3" name="文本框 2">
            <a:extLst>
              <a:ext uri="{FF2B5EF4-FFF2-40B4-BE49-F238E27FC236}">
                <a16:creationId xmlns:a16="http://schemas.microsoft.com/office/drawing/2014/main" id="{09E55DDF-68F2-4E1B-AA32-E214B8593B34}"/>
              </a:ext>
            </a:extLst>
          </p:cNvPr>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Tree>
    <p:extLst>
      <p:ext uri="{BB962C8B-B14F-4D97-AF65-F5344CB8AC3E}">
        <p14:creationId xmlns:p14="http://schemas.microsoft.com/office/powerpoint/2010/main" val="4106093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5767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加强了二手车鉴定评估业务的管理</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079733"/>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实施二手车自愿评估制度，同时，建立具有权威性的二手车评估机构代替以前二手车市场的强制评估。</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鉴定评估应当本着买卖双方自愿的原则，不得强制进行；属国有资产的二手车应当按国家有关规定进行鉴定评估。二手车鉴定评估机构和人员可以按国家有关规定从事涉案、事故车辆鉴定等评估业务。</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二手车流通管理办法</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规定二手车交易市场经营者和二手车经营主体应当建立完整的二手车交易购销、买卖、拍卖、经纪以及鉴定评估档案。</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68288959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632453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1.2.5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国家职业标准</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二手车鉴定评估师</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的解读</a:t>
            </a:r>
            <a:endParaRPr lang="zh-CN" altLang="en-US" sz="2000">
              <a:solidFill>
                <a:schemeClr val="bg1"/>
              </a:solidFill>
            </a:endParaRPr>
          </a:p>
        </p:txBody>
      </p:sp>
      <p:sp>
        <p:nvSpPr>
          <p:cNvPr id="9" name="文本框 8">
            <a:extLst>
              <a:ext uri="{FF2B5EF4-FFF2-40B4-BE49-F238E27FC236}">
                <a16:creationId xmlns:a16="http://schemas.microsoft.com/office/drawing/2014/main" id="{8DD18442-3C65-4726-86E4-BBE1F6A11F7D}"/>
              </a:ext>
            </a:extLst>
          </p:cNvPr>
          <p:cNvSpPr txBox="1"/>
          <p:nvPr/>
        </p:nvSpPr>
        <p:spPr>
          <a:xfrm>
            <a:off x="1248720" y="1839237"/>
            <a:ext cx="9724080" cy="435228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估价师是国务院保留的六类资产评估师之一，该项工作直接关系到国家税基的确立，关系到国有资产是否流失，关系到人民生命财产的安全。为控制和提高培训质量，严格执业准入，按照国务院“严格评估专业资格设置管理”的要求（国办发</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〔2003〕101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号）以及原国家经贸委、劳动和社会保障部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关于规范旧机动车鉴定评估工作的通知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（国经贸贸易</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〔2002〕825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号）精神，“对旧机动车鉴定估价师的培训、考核、颁证工作实行全国统一标准、统一教材、统一命题、统一考核、统一证书的原则”。</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为方便各地区的估价师鉴定工作，</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年劳动和社会保障部办公厅又下发了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关于加强旧机动车鉴定估价师职业资格鉴定工作的通知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（劳社厅函</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〔2005〕186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号），以及职业技能鉴定中心发布的</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关于印发旧机动车鉴定估价师职业资格鉴定试点鉴定方案的通知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（劳社鉴发</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〔2005〕22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号），明确了旧机动车鉴定估价师鉴定试点工作的要求和程序。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2152567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1569660"/>
          </a:xfrm>
          <a:prstGeom prst="rect">
            <a:avLst/>
          </a:prstGeom>
          <a:noFill/>
        </p:spPr>
        <p:txBody>
          <a:bodyPr wrap="square" rtlCol="0">
            <a:spAutoFit/>
          </a:bodyPr>
          <a:lstStyle/>
          <a:p>
            <a:pPr algn="r"/>
            <a:r>
              <a:rPr lang="zh-CN" altLang="en-US" sz="4800" b="1">
                <a:solidFill>
                  <a:srgbClr val="044491"/>
                </a:solidFill>
                <a:latin typeface="+mj-ea"/>
                <a:ea typeface="+mj-ea"/>
              </a:rPr>
              <a:t>二手车</a:t>
            </a:r>
            <a:endParaRPr lang="en-US" altLang="zh-CN" sz="4800" b="1">
              <a:solidFill>
                <a:srgbClr val="044491"/>
              </a:solidFill>
              <a:latin typeface="+mj-ea"/>
              <a:ea typeface="+mj-ea"/>
            </a:endParaRPr>
          </a:p>
          <a:p>
            <a:pPr algn="r"/>
            <a:r>
              <a:rPr lang="zh-CN" altLang="en-US" sz="4800" b="1">
                <a:solidFill>
                  <a:srgbClr val="044491"/>
                </a:solidFill>
                <a:latin typeface="+mj-ea"/>
                <a:ea typeface="+mj-ea"/>
              </a:rPr>
              <a:t>法律法规解析</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1.2</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F6C39F06-3974-4227-AF36-00E9D14D1878}"/>
              </a:ext>
            </a:extLst>
          </p:cNvPr>
          <p:cNvSpPr txBox="1"/>
          <p:nvPr/>
        </p:nvSpPr>
        <p:spPr>
          <a:xfrm>
            <a:off x="1248720" y="1708258"/>
            <a:ext cx="9724080" cy="3598229"/>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2007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年，经过修订</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二手车鉴定评估师</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国家职业标准出台。</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职业标准是指在职业分类基础上，根据职业的活动内容，对从业人员工作能力水平的规范性要求。它是从业人员从事职业活动，接受职业教育培训和职业技能鉴定的主要依据，也是衡量劳动者从业资格和能力的重要尺度。职业标准除包括知识要求和技能要求外，还包括职业环境与条件、教育水平、职业道德等内容。</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国家职业标准包括职业概况、基本要求、工作要求和比重表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个部分，其中工作要求为国家职业标准的主体部分，具体为二手车鉴定评估师与高级二手车鉴定评估师的技能要求与相关知识等。</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
        <p:nvSpPr>
          <p:cNvPr id="3" name="文本框 2">
            <a:extLst>
              <a:ext uri="{FF2B5EF4-FFF2-40B4-BE49-F238E27FC236}">
                <a16:creationId xmlns:a16="http://schemas.microsoft.com/office/drawing/2014/main" id="{09E55DDF-68F2-4E1B-AA32-E214B8593B34}"/>
              </a:ext>
            </a:extLst>
          </p:cNvPr>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Tree>
    <p:extLst>
      <p:ext uri="{BB962C8B-B14F-4D97-AF65-F5344CB8AC3E}">
        <p14:creationId xmlns:p14="http://schemas.microsoft.com/office/powerpoint/2010/main" val="2877333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454417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1.2.1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机动车登记规定</a:t>
            </a: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的解读 </a:t>
            </a:r>
            <a:endParaRPr lang="zh-CN" altLang="en-US" sz="2000">
              <a:solidFill>
                <a:schemeClr val="bg1"/>
              </a:solidFill>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9196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减少登记种类，提高办事效率</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422633"/>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将机动车的登记种类由原来的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种减少到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分别是注册登记、变更登记、转移登记、抵押登记、注销登记。将停、复驶，补、换领机动车登记证书、号牌和行驶证，办理临时号牌，机动车所有人姓名、名称、地址和联系方式变更备案，被盗抢机动车备案，核发检验合格标志等作为其他业务，规定了须提交的资料和办理程序。</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9196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规范操作程序，堵塞漏洞</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422633"/>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为进一步规范机动车登记行为，解决各地登记时掌握政策不一，违规操作，甚至产生腐败等问题，</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要求车辆管理所应当使用计算机登记系统办理机动车登记，并建立数据库。不使用计算机登记系统登记的，登记无效。计算机登记系统的数据库标准和登记软件全国统一。数据库能够完整、准确记录登记内容，记录办理过程和经办人员信息，并能够实时将有关登记内容传送到全国公安交通管理信息系统，以确保各地执行政策一致，同时能够通过计算机进行责任倒查，防止违规行为和腐败问题的产生。</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8323102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9196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明确办理时限，减少群众往返次数</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422633"/>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管理所在受理机动车登记申请时，对申请材料齐全并符合法律、行政法规等规定的，应当在规定的时限内办理完毕。对申请材料不齐全或者其他不符合法定形式的，应当一次告知申请人需要补正的全部内容。对不符合规定的，应当书面告知不予受理、登记的理由，避免群众多次往返车辆管理所。</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81757677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9196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明确公示的内容和方法，接受社会监督</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422633"/>
            <a:ext cx="972408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规定：车辆管理所应当将法律、行政法规和本规定的有关机动车登记的事项、条件、依据、程序、期限以及收费标准、需要提交的全部材料的目录和申请表示范文本等在办理登记的场所公示。省级、设区的市或者相当于同级的公安机关交通管理部门应当在互联网上建立主页，发布信息，便于群众查阅机动车登记的有关规定，下载、使用有关表格。这样做明确了公示的内容和方法，对行政机关依法行政进行有效的监督。</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81753402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5767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规范登记，解决实际工作中遇到的困难和问题</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079733"/>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机动车登记规定</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对各级公安机关交通管理部门车辆管理所在实际工作中遇到的困难和问题进行了整理，制定了相应的条件、程序和规定。</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）明确被盗抢机动车备案和发还后车身颜色、发动机号等被改变如何办理变更的规定，解决被盗抢机动车的有关问题。</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）明确机动车有关技术数据与国家机动车产品公告数据不符的，不予办理登记，解决目前“大吨小标”车辆办理注册登记的突出问题。</a:t>
            </a:r>
          </a:p>
          <a:p>
            <a:pPr marR="0" lvl="0" indent="447675"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）明确涉及交通安全违法行为或交通事故未处理完毕的，不予办理转移登记，督促交通违法行为人和事故当事人自觉接受处理。</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1300874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grpSp>
        <p:nvGrpSpPr>
          <p:cNvPr id="9" name="组合 8">
            <a:extLst>
              <a:ext uri="{FF2B5EF4-FFF2-40B4-BE49-F238E27FC236}">
                <a16:creationId xmlns:a16="http://schemas.microsoft.com/office/drawing/2014/main" id="{4BBF7896-E656-4625-9C33-E3885A274CFF}"/>
              </a:ext>
            </a:extLst>
          </p:cNvPr>
          <p:cNvGrpSpPr/>
          <p:nvPr/>
        </p:nvGrpSpPr>
        <p:grpSpPr>
          <a:xfrm>
            <a:off x="1064400" y="1576758"/>
            <a:ext cx="7041959" cy="401827"/>
            <a:chOff x="1086366" y="2108013"/>
            <a:chExt cx="7041959" cy="401827"/>
          </a:xfrm>
          <a:noFill/>
        </p:grpSpPr>
        <p:cxnSp>
          <p:nvCxnSpPr>
            <p:cNvPr id="10" name="直接连接符 9">
              <a:extLst>
                <a:ext uri="{FF2B5EF4-FFF2-40B4-BE49-F238E27FC236}">
                  <a16:creationId xmlns:a16="http://schemas.microsoft.com/office/drawing/2014/main" id="{A1A26AA8-DFD1-4132-8586-250D2738F73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0C57F262-C9C3-4B76-80EC-72B6136006FA}"/>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6.</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注重便民利民，提高服务水平</a:t>
              </a:r>
            </a:p>
          </p:txBody>
        </p:sp>
      </p:grpSp>
      <p:sp>
        <p:nvSpPr>
          <p:cNvPr id="12" name="文本框 11">
            <a:extLst>
              <a:ext uri="{FF2B5EF4-FFF2-40B4-BE49-F238E27FC236}">
                <a16:creationId xmlns:a16="http://schemas.microsoft.com/office/drawing/2014/main" id="{95D3A31F-3378-4B31-8BA4-B6B1B80CFFEC}"/>
              </a:ext>
            </a:extLst>
          </p:cNvPr>
          <p:cNvSpPr txBox="1"/>
          <p:nvPr/>
        </p:nvSpPr>
        <p:spPr>
          <a:xfrm>
            <a:off x="1248720" y="2079733"/>
            <a:ext cx="9724080" cy="318273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为满足群众生活需要，在吸收公安部三十项便民利民措施中相关内容的基础上，经过充分论证，在确保交通安全的前提下，进一步方便群众办理机动车登记。</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）办理机动车停、复驶，补、换领机动车号牌、行驶证时不再签注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机动车登记证书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，只在计算机登记系统中记录相关信息，减少了工作环节，简化了办理程序，提高了效率。</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）可以通过邮寄、传真、电子邮件等方式办理机动车所有人姓名、名称、地址或联系方式变更备案，使机动车所有人办理变更手续更加方便，也为及时调整和变更机动车所有人的有关信息创造了条件。</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35591193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105885"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1.2</a:t>
            </a:r>
            <a:r>
              <a:rPr lang="zh-CN" altLang="en-US" sz="2800">
                <a:solidFill>
                  <a:srgbClr val="044491"/>
                </a:solidFill>
                <a:latin typeface="+mj-ea"/>
                <a:ea typeface="+mj-ea"/>
              </a:rPr>
              <a:t>　二手车法律法规解析</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460608"/>
            <a:ext cx="9724080" cy="442922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车辆允许改装的范围做了规定，在不影响安全和识别机动车号牌的情况下，允许机动车所有人自行加装小型、微型载客汽车前后防撞装置；货运机动车加装防风罩、水箱、工具箱、备胎及备胎架、可拆卸栏栅；机动车增加车内装饰等，既满足了群众对车辆装饰的需要，又规范了车辆改装的行为。</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）规定了机动车属于共同财产的情况下办理机动车所有人名称变更的办法、提交的资料和程序，解决了实际工作中经常遇到的夫妻之间过户和遗产继承等问题。</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简化机动车辆报废注销程序。在机动车办理报废注销登记时由原来的机动车所有人到车辆管理所提出申请，再到解体厂交车，再到车辆管理所办理注销登记改为：机动车所有人直接将机动车交到解体厂，由解体厂到车辆管理所办理注销登记，减少了机动车所有人办理手续的两个环节，方便了群众，有利于提高机动车报废回收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p:txBody>
      </p:sp>
    </p:spTree>
    <p:extLst>
      <p:ext uri="{BB962C8B-B14F-4D97-AF65-F5344CB8AC3E}">
        <p14:creationId xmlns:p14="http://schemas.microsoft.com/office/powerpoint/2010/main" val="19767624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2786</Words>
  <Application>Microsoft Office PowerPoint</Application>
  <PresentationFormat>宽屏</PresentationFormat>
  <Paragraphs>122</Paragraphs>
  <Slides>21</Slides>
  <Notes>15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21</vt:i4>
      </vt:variant>
    </vt:vector>
  </HeadingPairs>
  <TitlesOfParts>
    <vt:vector size="30"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22</cp:revision>
  <dcterms:created xsi:type="dcterms:W3CDTF">2021-12-17T03:11:56Z</dcterms:created>
  <dcterms:modified xsi:type="dcterms:W3CDTF">2021-12-17T06:44:58Z</dcterms:modified>
</cp:coreProperties>
</file>